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5617" autoAdjust="0"/>
  </p:normalViewPr>
  <p:slideViewPr>
    <p:cSldViewPr snapToGrid="0">
      <p:cViewPr varScale="1">
        <p:scale>
          <a:sx n="43" d="100"/>
          <a:sy n="43" d="100"/>
        </p:scale>
        <p:origin x="2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F129E-1A78-40C8-A119-CCA8BD8D1FB4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D16E6-C0ED-469B-AABE-D9A611D19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61920921002418?via%3Dihub#b027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通常，电池交换是在 </a:t>
            </a:r>
            <a:r>
              <a:rPr lang="en-US" altLang="zh-CN" dirty="0"/>
              <a:t>BSS </a:t>
            </a:r>
            <a:r>
              <a:rPr lang="zh-CN" altLang="en-US" dirty="0"/>
              <a:t>进行的。这就需要更换电池的电动汽车用户必须将他们的车辆开到 </a:t>
            </a:r>
            <a:r>
              <a:rPr lang="en-US" altLang="zh-CN" dirty="0"/>
              <a:t>BSS</a:t>
            </a:r>
            <a:r>
              <a:rPr lang="zh-CN" altLang="en-US" dirty="0"/>
              <a:t>，然后将用过的电池更换为充满电的电池。但是，这种正常的电池更换方法可能不适用于 </a:t>
            </a:r>
            <a:r>
              <a:rPr lang="en-US" altLang="zh-CN" dirty="0"/>
              <a:t>SEV</a:t>
            </a:r>
            <a:r>
              <a:rPr lang="zh-CN" altLang="en-US" dirty="0"/>
              <a:t>。具体而言，</a:t>
            </a:r>
            <a:r>
              <a:rPr lang="en-US" altLang="zh-CN" dirty="0"/>
              <a:t>SEV </a:t>
            </a:r>
            <a:r>
              <a:rPr lang="zh-CN" altLang="en-US" dirty="0"/>
              <a:t>通常停在租赁站或公共停车场，租赁服务完成后。</a:t>
            </a:r>
            <a:r>
              <a:rPr lang="en-US" altLang="zh-CN" dirty="0"/>
              <a:t>SEV </a:t>
            </a:r>
            <a:r>
              <a:rPr lang="zh-CN" altLang="en-US" dirty="0"/>
              <a:t>运营商有责任为 </a:t>
            </a:r>
            <a:r>
              <a:rPr lang="en-US" altLang="zh-CN" dirty="0"/>
              <a:t>SEV </a:t>
            </a:r>
            <a:r>
              <a:rPr lang="zh-CN" altLang="en-US" dirty="0"/>
              <a:t>充电。因此，</a:t>
            </a:r>
            <a:r>
              <a:rPr lang="en-US" altLang="zh-CN" dirty="0"/>
              <a:t>SEV </a:t>
            </a:r>
            <a:r>
              <a:rPr lang="zh-CN" altLang="en-US" dirty="0"/>
              <a:t>运营商需要指派人员将那些低荷电状态 </a:t>
            </a:r>
            <a:r>
              <a:rPr lang="en-US" altLang="zh-CN" dirty="0"/>
              <a:t>(SOC) </a:t>
            </a:r>
            <a:r>
              <a:rPr lang="zh-CN" altLang="en-US" dirty="0"/>
              <a:t>的 </a:t>
            </a:r>
            <a:r>
              <a:rPr lang="en-US" altLang="zh-CN" dirty="0"/>
              <a:t>SEV </a:t>
            </a:r>
            <a:r>
              <a:rPr lang="zh-CN" altLang="en-US" dirty="0"/>
              <a:t>驾驶到附近的 </a:t>
            </a:r>
            <a:r>
              <a:rPr lang="en-US" altLang="zh-CN" dirty="0"/>
              <a:t>BSS </a:t>
            </a:r>
            <a:r>
              <a:rPr lang="zh-CN" altLang="en-US" dirty="0"/>
              <a:t>进行电池更换，然后在更换电池后将它们开回租赁站或公共停车场。当将这种正常的电池更换方法应用于 </a:t>
            </a:r>
            <a:r>
              <a:rPr lang="en-US" altLang="zh-CN" dirty="0"/>
              <a:t>SEV </a:t>
            </a:r>
            <a:r>
              <a:rPr lang="zh-CN" altLang="en-US" dirty="0"/>
              <a:t>时，这些是一些限制：</a:t>
            </a:r>
          </a:p>
          <a:p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由于额外的人员分配，这将导致高运营成本；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服务的</a:t>
            </a:r>
            <a:r>
              <a:rPr lang="en-US" altLang="zh-CN" dirty="0"/>
              <a:t>SEV</a:t>
            </a:r>
            <a:r>
              <a:rPr lang="zh-CN" altLang="en-US" dirty="0"/>
              <a:t>在返回租赁站或停车场的途中会消耗电力；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低荷电状态的 </a:t>
            </a:r>
            <a:r>
              <a:rPr lang="en-US" altLang="zh-CN" dirty="0"/>
              <a:t>SEV </a:t>
            </a:r>
            <a:r>
              <a:rPr lang="zh-CN" altLang="en-US" dirty="0"/>
              <a:t>不可能达到 </a:t>
            </a:r>
            <a:r>
              <a:rPr lang="en-US" altLang="zh-CN" dirty="0"/>
              <a:t>BSS </a:t>
            </a:r>
            <a:r>
              <a:rPr lang="zh-CN" altLang="en-US" dirty="0"/>
              <a:t>进行电池更换。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### </a:t>
            </a:r>
            <a:r>
              <a:rPr lang="zh-CN" altLang="en-US" dirty="0"/>
              <a:t>站对点（</a:t>
            </a:r>
            <a:r>
              <a:rPr lang="en-US" altLang="zh-CN" dirty="0"/>
              <a:t>S2P</a:t>
            </a:r>
            <a:r>
              <a:rPr lang="zh-CN" altLang="en-US" dirty="0"/>
              <a:t>）电池交换模式</a:t>
            </a:r>
          </a:p>
          <a:p>
            <a:endParaRPr lang="zh-CN" altLang="en-US" dirty="0"/>
          </a:p>
          <a:p>
            <a:r>
              <a:rPr lang="en-US" altLang="zh-CN" dirty="0"/>
              <a:t>BSS </a:t>
            </a:r>
            <a:r>
              <a:rPr lang="zh-CN" altLang="en-US" dirty="0"/>
              <a:t>可以有一辆或多辆运送车辆（或电池更换货车）执行电池运送和更换。每辆运输车都配备一个电池存储架、一个电池更换机器人和一套牵引系统。送货车辆负责将充满电的电池运送到 </a:t>
            </a:r>
            <a:r>
              <a:rPr lang="en-US" altLang="zh-CN" dirty="0"/>
              <a:t>SEV </a:t>
            </a:r>
            <a:r>
              <a:rPr lang="zh-CN" altLang="en-US" dirty="0"/>
              <a:t>停放且处于低 </a:t>
            </a:r>
            <a:r>
              <a:rPr lang="en-US" altLang="zh-CN" dirty="0"/>
              <a:t>SOC </a:t>
            </a:r>
            <a:r>
              <a:rPr lang="zh-CN" altLang="en-US" dirty="0"/>
              <a:t>的电池更换需求 </a:t>
            </a:r>
            <a:r>
              <a:rPr lang="en-US" altLang="zh-CN" dirty="0"/>
              <a:t>(BSD) </a:t>
            </a:r>
            <a:r>
              <a:rPr lang="zh-CN" altLang="en-US" dirty="0"/>
              <a:t>点（即 </a:t>
            </a:r>
            <a:r>
              <a:rPr lang="en-US" altLang="zh-CN" dirty="0"/>
              <a:t>SEV </a:t>
            </a:r>
            <a:r>
              <a:rPr lang="zh-CN" altLang="en-US" dirty="0"/>
              <a:t>有电池更换需求的地方）。用完的电池将被充满电的电池替换，然后由运输车辆运回</a:t>
            </a:r>
            <a:r>
              <a:rPr lang="en-US" altLang="zh-CN" dirty="0"/>
              <a:t>BSS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5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应用基于站的管理 </a:t>
            </a:r>
            <a:r>
              <a:rPr lang="en-US" altLang="zh-CN" dirty="0"/>
              <a:t>(SM) </a:t>
            </a:r>
            <a:r>
              <a:rPr lang="zh-CN" altLang="en-US" dirty="0"/>
              <a:t>策略的 </a:t>
            </a:r>
            <a:r>
              <a:rPr lang="en-US" altLang="zh-CN" dirty="0"/>
              <a:t>15 </a:t>
            </a:r>
            <a:r>
              <a:rPr lang="zh-CN" altLang="en-US" dirty="0"/>
              <a:t>个已部署 </a:t>
            </a:r>
            <a:r>
              <a:rPr lang="en-US" altLang="zh-CN" dirty="0"/>
              <a:t>BSS </a:t>
            </a:r>
            <a:r>
              <a:rPr lang="zh-CN" altLang="en-US" dirty="0"/>
              <a:t>所需的电池数量。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70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基于排队模型，应用了基于站点的管理 </a:t>
            </a:r>
            <a:r>
              <a:rPr lang="en-US" altLang="zh-CN" dirty="0"/>
              <a:t>(SM) </a:t>
            </a:r>
            <a:r>
              <a:rPr lang="zh-CN" altLang="en-US" dirty="0"/>
              <a:t>策略的 </a:t>
            </a:r>
            <a:r>
              <a:rPr lang="en-US" altLang="zh-CN" dirty="0"/>
              <a:t>15 </a:t>
            </a:r>
            <a:r>
              <a:rPr lang="zh-CN" altLang="en-US" dirty="0"/>
              <a:t>个已部署 </a:t>
            </a:r>
            <a:r>
              <a:rPr lang="en-US" altLang="zh-CN" dirty="0"/>
              <a:t>BSS </a:t>
            </a:r>
            <a:r>
              <a:rPr lang="zh-CN" altLang="en-US" dirty="0"/>
              <a:t>所需的运输车辆数量。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01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暂未找到本论文的数据集，但一些论文也根据车辆的出行模式和纽约市目前的公共充电网络，将汽油驱动的出租车车队转变为电动出租车。发现，通过在出租车车队经常访问的区域部署额外的充电站，可以显着提高可行性。还有一些论文根据旧金山出租车队的移动模式，探索了这些车辆电气化的可能性，并估算了充电基础设施优化部署的充电需求。</a:t>
            </a:r>
            <a:endParaRPr lang="en-US" altLang="zh-CN" dirty="0"/>
          </a:p>
          <a:p>
            <a:r>
              <a:rPr lang="zh-CN" altLang="en-US" dirty="0"/>
              <a:t>目前已经提出了移动电池更换策略，允许电动汽车在运输车辆（也称为电池更换车）的帮助下，在其停放点（而不是在 </a:t>
            </a:r>
            <a:r>
              <a:rPr lang="en-US" altLang="zh-CN" dirty="0"/>
              <a:t>BSS</a:t>
            </a:r>
            <a:r>
              <a:rPr lang="zh-CN" altLang="en-US" dirty="0"/>
              <a:t>）的帮助下更换旧电池</a:t>
            </a:r>
            <a:r>
              <a:rPr lang="en-US" altLang="zh-CN" dirty="0"/>
              <a:t>,</a:t>
            </a:r>
            <a:r>
              <a:rPr lang="zh-CN" altLang="en-US" dirty="0"/>
              <a:t>已经尝试开发电池交换货车的架构。还进行了试点研究，将此类电池交换车纳入电池交换系统。</a:t>
            </a:r>
            <a:r>
              <a:rPr lang="zh-CN" altLang="en-US"/>
              <a:t>例如，解决</a:t>
            </a:r>
            <a:r>
              <a:rPr lang="zh-CN" altLang="en-US" dirty="0"/>
              <a:t>了在使用电池更换货车的电池更换计划下货运电动汽车的路线问题。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9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假设车辆到达目的地时，发现连续 </a:t>
            </a:r>
            <a:r>
              <a:rPr lang="en-US" altLang="zh-CN" dirty="0"/>
              <a:t>5 </a:t>
            </a:r>
            <a:r>
              <a:rPr lang="zh-CN" altLang="en-US" dirty="0"/>
              <a:t>条速度为零的记录，且这些记录的时间间隔大于 </a:t>
            </a:r>
            <a:r>
              <a:rPr lang="en-US" altLang="zh-CN" dirty="0"/>
              <a:t>3 </a:t>
            </a:r>
            <a:r>
              <a:rPr lang="zh-CN" altLang="en-US" dirty="0"/>
              <a:t>分钟。这些记录中的位置应该是相同的，并被视为旅行目的地。该行程识别方法可以排除那些短暂停留（例如，由于红灯而在十字路口短暂停留）。同样，所有 </a:t>
            </a:r>
            <a:r>
              <a:rPr lang="en-US" altLang="zh-CN" dirty="0"/>
              <a:t>SEV </a:t>
            </a:r>
            <a:r>
              <a:rPr lang="zh-CN" altLang="en-US" dirty="0"/>
              <a:t>的行程都可以通过这种行程识别方法提取出来。通过识别的出行，可以进行统计和时空分析来表征 </a:t>
            </a:r>
            <a:r>
              <a:rPr lang="en-US" altLang="zh-CN" dirty="0"/>
              <a:t>SEV </a:t>
            </a:r>
            <a:r>
              <a:rPr lang="zh-CN" altLang="en-US" dirty="0"/>
              <a:t>的出行模式。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8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那些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SOC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低于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20%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的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SEV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需要更换其车载电池（即产生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BSD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），因为这些电池的进一步使用低于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20%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的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SOC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可能会缩短电池的寿命（</a:t>
            </a:r>
            <a:r>
              <a:rPr lang="en-US" altLang="zh-CN" b="0" i="0" u="sng" dirty="0" err="1">
                <a:solidFill>
                  <a:srgbClr val="E0E0E0"/>
                </a:solidFill>
                <a:effectLst/>
                <a:latin typeface="Helvetica Neue"/>
                <a:hlinkClick r:id="rId3"/>
              </a:rPr>
              <a:t>Marra</a:t>
            </a:r>
            <a:r>
              <a:rPr lang="en-US" altLang="zh-CN" b="0" i="0" u="sng" dirty="0">
                <a:solidFill>
                  <a:srgbClr val="E0E0E0"/>
                </a:solidFill>
                <a:effectLst/>
                <a:latin typeface="Helvetica Neue"/>
                <a:hlinkClick r:id="rId3"/>
              </a:rPr>
              <a:t> </a:t>
            </a:r>
            <a:r>
              <a:rPr lang="zh-CN" altLang="en-US" b="0" i="0" u="sng" dirty="0">
                <a:solidFill>
                  <a:srgbClr val="E0E0E0"/>
                </a:solidFill>
                <a:effectLst/>
                <a:latin typeface="Helvetica Neue"/>
                <a:hlinkClick r:id="rId3"/>
              </a:rPr>
              <a:t>等人，</a:t>
            </a:r>
            <a:r>
              <a:rPr lang="en-US" altLang="zh-CN" b="0" i="0" u="sng" dirty="0">
                <a:solidFill>
                  <a:srgbClr val="E0E0E0"/>
                </a:solidFill>
                <a:effectLst/>
                <a:latin typeface="Helvetica Neue"/>
                <a:hlinkClick r:id="rId3"/>
              </a:rPr>
              <a:t>2010 </a:t>
            </a:r>
            <a:r>
              <a:rPr lang="zh-CN" altLang="en-US" b="0" i="0" u="sng" dirty="0">
                <a:solidFill>
                  <a:srgbClr val="E0E0E0"/>
                </a:solidFill>
                <a:effectLst/>
                <a:latin typeface="Helvetica Neue"/>
                <a:hlinkClick r:id="rId3"/>
              </a:rPr>
              <a:t>年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）；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另一个原因是那些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SOC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不足以满足下一次旅行的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SEV 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将更换其车载电池（即产生 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BSD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）。</a:t>
            </a:r>
          </a:p>
          <a:p>
            <a:r>
              <a:rPr lang="zh-CN" altLang="en-US" dirty="0"/>
              <a:t>每个 </a:t>
            </a:r>
            <a:r>
              <a:rPr lang="en-US" altLang="zh-CN" dirty="0"/>
              <a:t>SEV </a:t>
            </a:r>
            <a:r>
              <a:rPr lang="zh-CN" altLang="en-US" dirty="0"/>
              <a:t>提取 </a:t>
            </a:r>
            <a:r>
              <a:rPr lang="en-US" altLang="zh-CN" dirty="0"/>
              <a:t>BSD</a:t>
            </a:r>
            <a:r>
              <a:rPr lang="zh-CN" altLang="en-US" dirty="0"/>
              <a:t>，从而产生分布在整个研究区域的一系列需求点。每个需求点都附加了两个时间属性：一个是生成需求的时间；另一个是下一次出行（即换电后的第一次出行）的出发时间。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8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集中管理（</a:t>
            </a:r>
            <a:r>
              <a:rPr lang="en-US" altLang="zh-CN" dirty="0"/>
              <a:t>CM</a:t>
            </a:r>
            <a:r>
              <a:rPr lang="zh-CN" altLang="en-US" dirty="0"/>
              <a:t>）策略</a:t>
            </a:r>
          </a:p>
          <a:p>
            <a:endParaRPr lang="zh-CN" altLang="en-US" dirty="0"/>
          </a:p>
          <a:p>
            <a:r>
              <a:rPr lang="zh-CN" altLang="en-US" dirty="0"/>
              <a:t>所有电池由调度中心集中管理（这有助于将</a:t>
            </a:r>
            <a:r>
              <a:rPr lang="en-US" altLang="zh-CN" dirty="0"/>
              <a:t>SEV</a:t>
            </a:r>
            <a:r>
              <a:rPr lang="zh-CN" altLang="en-US" dirty="0"/>
              <a:t>与上述可再生能源发电厂耦合），调度中心将电池分配给每个</a:t>
            </a:r>
            <a:r>
              <a:rPr lang="en-US" altLang="zh-CN" dirty="0"/>
              <a:t>BSS</a:t>
            </a:r>
            <a:r>
              <a:rPr lang="zh-CN" altLang="en-US" dirty="0"/>
              <a:t>每天根据他们的日常电池需求。因此，调度中心（即研究区域）所需的电池总数应等于或大于所有 </a:t>
            </a:r>
            <a:r>
              <a:rPr lang="en-US" altLang="zh-CN" dirty="0"/>
              <a:t>BSS </a:t>
            </a:r>
            <a:r>
              <a:rPr lang="zh-CN" altLang="en-US" dirty="0"/>
              <a:t>每天所需的电池总数的最大值。</a:t>
            </a:r>
          </a:p>
          <a:p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基于站的管理（</a:t>
            </a:r>
            <a:r>
              <a:rPr lang="en-US" altLang="zh-CN" dirty="0"/>
              <a:t>SM</a:t>
            </a:r>
            <a:r>
              <a:rPr lang="zh-CN" altLang="en-US" dirty="0"/>
              <a:t>）策略</a:t>
            </a:r>
          </a:p>
          <a:p>
            <a:endParaRPr lang="zh-CN" altLang="en-US" dirty="0"/>
          </a:p>
          <a:p>
            <a:r>
              <a:rPr lang="zh-CN" altLang="en-US" dirty="0"/>
              <a:t>其中每个 </a:t>
            </a:r>
            <a:r>
              <a:rPr lang="en-US" altLang="zh-CN" dirty="0"/>
              <a:t>BSS </a:t>
            </a:r>
            <a:r>
              <a:rPr lang="zh-CN" altLang="en-US" dirty="0"/>
              <a:t>需要根据自己随时间变化的电池需求独立管理电池。因此，</a:t>
            </a:r>
            <a:r>
              <a:rPr lang="en-US" altLang="zh-CN" dirty="0"/>
              <a:t>BSS</a:t>
            </a:r>
            <a:r>
              <a:rPr lang="zh-CN" altLang="en-US" dirty="0"/>
              <a:t>每天所需的电池数量应等于或大于</a:t>
            </a:r>
            <a:r>
              <a:rPr lang="en-US" altLang="zh-CN" dirty="0"/>
              <a:t>BSS</a:t>
            </a:r>
            <a:r>
              <a:rPr lang="zh-CN" altLang="en-US" dirty="0"/>
              <a:t>每天所需电池数量的最大值，并且研究区域所需的电池总数等于最大值之和。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85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早上 </a:t>
            </a:r>
            <a:r>
              <a:rPr lang="en-US" altLang="zh-CN" dirty="0"/>
              <a:t>7 </a:t>
            </a:r>
            <a:r>
              <a:rPr lang="zh-CN" altLang="en-US" dirty="0"/>
              <a:t>点到 </a:t>
            </a:r>
            <a:r>
              <a:rPr lang="en-US" altLang="zh-CN" dirty="0"/>
              <a:t>10 </a:t>
            </a:r>
            <a:r>
              <a:rPr lang="zh-CN" altLang="en-US" dirty="0"/>
              <a:t>点和下午 </a:t>
            </a:r>
            <a:r>
              <a:rPr lang="en-US" altLang="zh-CN" dirty="0"/>
              <a:t>5 </a:t>
            </a:r>
            <a:r>
              <a:rPr lang="zh-CN" altLang="en-US" dirty="0"/>
              <a:t>点到下午 </a:t>
            </a:r>
            <a:r>
              <a:rPr lang="en-US" altLang="zh-CN" dirty="0"/>
              <a:t>6 </a:t>
            </a:r>
            <a:r>
              <a:rPr lang="zh-CN" altLang="en-US" dirty="0"/>
              <a:t>点时段使用 </a:t>
            </a:r>
            <a:r>
              <a:rPr lang="en-US" altLang="zh-CN" dirty="0"/>
              <a:t>SEV </a:t>
            </a:r>
            <a:r>
              <a:rPr lang="zh-CN" altLang="en-US" dirty="0"/>
              <a:t>的频率更高，这与北京的高峰时段一致，这表明这些 </a:t>
            </a:r>
            <a:r>
              <a:rPr lang="en-US" altLang="zh-CN" dirty="0"/>
              <a:t>SEV </a:t>
            </a:r>
            <a:r>
              <a:rPr lang="zh-CN" altLang="en-US" dirty="0"/>
              <a:t>用户中的许多人可能是通勤者。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工作日与非工作日存在显着差异。具体而言，工作日的出行次数往往远高于非工作日的出行次数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6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SEV </a:t>
            </a:r>
            <a:r>
              <a:rPr lang="zh-CN" altLang="en-US" dirty="0"/>
              <a:t>的行程起点和目的地的空间分布，具有更高高度的列表示相应网格中更多的旅行起点</a:t>
            </a:r>
            <a:r>
              <a:rPr lang="en-US" altLang="zh-CN" dirty="0"/>
              <a:t>/</a:t>
            </a:r>
            <a:r>
              <a:rPr lang="zh-CN" altLang="en-US" dirty="0"/>
              <a:t>目的地。可以看出，北京中心地区（包括东城、西城、朝阳、海淀和丰台）和新副中心通州区的出行起点和目的地数量往往更高。这意味着在那些公民进行更多日常活动（例如，购物和工作）的地区更频繁地使用 </a:t>
            </a:r>
            <a:r>
              <a:rPr lang="en-US" altLang="zh-CN" dirty="0"/>
              <a:t>SEV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5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中心区和新副中心通州区往往有更多的 </a:t>
            </a:r>
            <a:r>
              <a:rPr lang="en-US" altLang="zh-CN" dirty="0"/>
              <a:t>BSD </a:t>
            </a:r>
            <a:r>
              <a:rPr lang="zh-CN" altLang="en-US" dirty="0"/>
              <a:t>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7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停车时长的统计分布，表明大约 </a:t>
            </a:r>
            <a:r>
              <a:rPr lang="en-US" altLang="zh-CN" dirty="0"/>
              <a:t>25% </a:t>
            </a:r>
            <a:r>
              <a:rPr lang="zh-CN" altLang="en-US" dirty="0"/>
              <a:t>的停车时间短于 </a:t>
            </a:r>
            <a:r>
              <a:rPr lang="en-US" altLang="zh-CN" dirty="0"/>
              <a:t>1 </a:t>
            </a:r>
            <a:r>
              <a:rPr lang="zh-CN" altLang="en-US" dirty="0"/>
              <a:t>小时；而大约 </a:t>
            </a:r>
            <a:r>
              <a:rPr lang="en-US" altLang="zh-CN" dirty="0"/>
              <a:t>45% </a:t>
            </a:r>
            <a:r>
              <a:rPr lang="zh-CN" altLang="en-US" dirty="0"/>
              <a:t>的停车时间超过 </a:t>
            </a:r>
            <a:r>
              <a:rPr lang="en-US" altLang="zh-CN" dirty="0"/>
              <a:t>8 </a:t>
            </a:r>
            <a:r>
              <a:rPr lang="zh-CN" altLang="en-US" dirty="0"/>
              <a:t>小时，表明部分 </a:t>
            </a:r>
            <a:r>
              <a:rPr lang="en-US" altLang="zh-CN" dirty="0"/>
              <a:t>SEV </a:t>
            </a:r>
            <a:r>
              <a:rPr lang="zh-CN" altLang="en-US" dirty="0"/>
              <a:t>的空闲时间较长。这可能是因为 </a:t>
            </a:r>
            <a:r>
              <a:rPr lang="en-US" altLang="zh-CN" dirty="0"/>
              <a:t>SEV </a:t>
            </a:r>
            <a:r>
              <a:rPr lang="zh-CN" altLang="en-US" dirty="0"/>
              <a:t>对北京市民来说是一种相对较新的交通工具，采用率较低。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491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红色点代表</a:t>
            </a:r>
            <a:r>
              <a:rPr lang="en-US" altLang="zh-CN" dirty="0"/>
              <a:t>BSD</a:t>
            </a:r>
            <a:r>
              <a:rPr lang="zh-CN" altLang="en-US" dirty="0"/>
              <a:t>点，绿色圆圈代表</a:t>
            </a:r>
            <a:r>
              <a:rPr lang="en-US" altLang="zh-CN" dirty="0"/>
              <a:t>BSS</a:t>
            </a:r>
            <a:r>
              <a:rPr lang="zh-CN" altLang="en-US" dirty="0"/>
              <a:t>的服务覆盖区域。最优方案包含</a:t>
            </a:r>
            <a:r>
              <a:rPr lang="en-US" altLang="zh-CN" dirty="0"/>
              <a:t>15</a:t>
            </a:r>
            <a:r>
              <a:rPr lang="zh-CN" altLang="en-US" dirty="0"/>
              <a:t>个待部署的</a:t>
            </a:r>
            <a:r>
              <a:rPr lang="en-US" altLang="zh-CN" dirty="0"/>
              <a:t>BSS</a:t>
            </a:r>
            <a:r>
              <a:rPr lang="zh-CN" altLang="en-US" dirty="0"/>
              <a:t>，覆盖了研究区</a:t>
            </a:r>
            <a:r>
              <a:rPr lang="en-US" altLang="zh-CN" dirty="0"/>
              <a:t>90.41%</a:t>
            </a:r>
            <a:r>
              <a:rPr lang="zh-CN" altLang="en-US" dirty="0"/>
              <a:t>的</a:t>
            </a:r>
            <a:r>
              <a:rPr lang="en-US" altLang="zh-CN" dirty="0"/>
              <a:t>BSD</a:t>
            </a:r>
            <a:r>
              <a:rPr lang="zh-CN" altLang="en-US" dirty="0"/>
              <a:t>点（略大于参数</a:t>
            </a:r>
            <a:r>
              <a:rPr lang="en-US" altLang="zh-CN" dirty="0"/>
              <a:t>Q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D16E6-C0ED-469B-AABE-D9A611D19B6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7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90650" y="4294505"/>
            <a:ext cx="9277350" cy="963295"/>
          </a:xfrm>
        </p:spPr>
        <p:txBody>
          <a:bodyPr/>
          <a:lstStyle/>
          <a:p>
            <a:r>
              <a:rPr lang="zh-CN" altLang="en-US" sz="2000"/>
              <a:t>期刊：ELSEVIER（爱思唯尔）时间：2021年8月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2720"/>
            <a:ext cx="9277350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28725"/>
            <a:ext cx="110109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825500"/>
            <a:ext cx="219075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397000"/>
            <a:ext cx="4667250" cy="1209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717800"/>
            <a:ext cx="2533650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975" y="3072130"/>
            <a:ext cx="2590800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4042410"/>
            <a:ext cx="1078230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885825"/>
            <a:ext cx="2076450" cy="100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65" y="885825"/>
            <a:ext cx="9284335" cy="5864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885825"/>
            <a:ext cx="2076450" cy="1000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80" y="0"/>
            <a:ext cx="6903720" cy="472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79980"/>
            <a:ext cx="6771005" cy="4478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755650"/>
            <a:ext cx="23241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128905"/>
            <a:ext cx="8439150" cy="6600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550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755650"/>
            <a:ext cx="2324100" cy="495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664845"/>
            <a:ext cx="83439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757045"/>
            <a:ext cx="1100137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83870"/>
            <a:ext cx="82677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Baseline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85" y="309880"/>
            <a:ext cx="891540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45" y="295275"/>
            <a:ext cx="9363075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0"/>
            <a:ext cx="31686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4289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 the key parameters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905510"/>
            <a:ext cx="10525125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4289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 the key parameters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76020"/>
            <a:ext cx="1047750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995" y="204470"/>
            <a:ext cx="4289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1450" y="1277620"/>
            <a:ext cx="80054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数据集</a:t>
            </a: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000" b="1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000" b="1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移动换电</a:t>
            </a: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000" b="1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000" b="1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参考论文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45" y="1476375"/>
            <a:ext cx="844867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" y="404495"/>
            <a:ext cx="3286125" cy="64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" y="1052195"/>
            <a:ext cx="6477000" cy="1257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" y="2228215"/>
            <a:ext cx="3505200" cy="63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245" y="2228215"/>
            <a:ext cx="8580755" cy="4629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1551940"/>
            <a:ext cx="12002135" cy="3801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57300"/>
            <a:ext cx="9189720" cy="4486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217805"/>
            <a:ext cx="11854180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372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" y="1080135"/>
            <a:ext cx="1200150" cy="466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35150"/>
            <a:ext cx="9829800" cy="4333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962150"/>
            <a:ext cx="9829800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3725" y="204470"/>
            <a:ext cx="149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1097280"/>
            <a:ext cx="3276600" cy="600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95" y="2011680"/>
            <a:ext cx="10134600" cy="3981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1199</Words>
  <Application>Microsoft Office PowerPoint</Application>
  <PresentationFormat>宽屏</PresentationFormat>
  <Paragraphs>65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Helvetica Neue</vt:lpstr>
      <vt:lpstr>等线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xiapengfei</dc:creator>
  <cp:lastModifiedBy>xia fei</cp:lastModifiedBy>
  <cp:revision>25</cp:revision>
  <dcterms:created xsi:type="dcterms:W3CDTF">2021-12-01T03:59:24Z</dcterms:created>
  <dcterms:modified xsi:type="dcterms:W3CDTF">2021-12-29T08:16:11Z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